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9" r:id="rId1"/>
  </p:sldMasterIdLst>
  <p:notesMasterIdLst>
    <p:notesMasterId r:id="rId44"/>
  </p:notesMasterIdLst>
  <p:sldIdLst>
    <p:sldId id="256" r:id="rId2"/>
    <p:sldId id="301" r:id="rId3"/>
    <p:sldId id="257" r:id="rId4"/>
    <p:sldId id="258" r:id="rId5"/>
    <p:sldId id="259" r:id="rId6"/>
    <p:sldId id="260" r:id="rId7"/>
    <p:sldId id="304" r:id="rId8"/>
    <p:sldId id="305" r:id="rId9"/>
    <p:sldId id="261" r:id="rId10"/>
    <p:sldId id="262" r:id="rId11"/>
    <p:sldId id="297" r:id="rId12"/>
    <p:sldId id="264" r:id="rId13"/>
    <p:sldId id="265" r:id="rId14"/>
    <p:sldId id="280" r:id="rId15"/>
    <p:sldId id="266" r:id="rId16"/>
    <p:sldId id="286" r:id="rId17"/>
    <p:sldId id="298" r:id="rId18"/>
    <p:sldId id="268" r:id="rId19"/>
    <p:sldId id="288" r:id="rId20"/>
    <p:sldId id="270" r:id="rId21"/>
    <p:sldId id="289" r:id="rId22"/>
    <p:sldId id="271" r:id="rId23"/>
    <p:sldId id="277" r:id="rId24"/>
    <p:sldId id="272" r:id="rId25"/>
    <p:sldId id="299" r:id="rId26"/>
    <p:sldId id="273" r:id="rId27"/>
    <p:sldId id="274" r:id="rId28"/>
    <p:sldId id="290" r:id="rId29"/>
    <p:sldId id="278" r:id="rId30"/>
    <p:sldId id="300" r:id="rId31"/>
    <p:sldId id="275" r:id="rId32"/>
    <p:sldId id="291" r:id="rId33"/>
    <p:sldId id="279" r:id="rId34"/>
    <p:sldId id="281" r:id="rId35"/>
    <p:sldId id="282" r:id="rId36"/>
    <p:sldId id="283" r:id="rId37"/>
    <p:sldId id="284" r:id="rId38"/>
    <p:sldId id="292" r:id="rId39"/>
    <p:sldId id="295" r:id="rId40"/>
    <p:sldId id="293" r:id="rId41"/>
    <p:sldId id="294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2"/>
    <p:restoredTop sz="84502"/>
  </p:normalViewPr>
  <p:slideViewPr>
    <p:cSldViewPr snapToGrid="0" snapToObjects="1">
      <p:cViewPr varScale="1">
        <p:scale>
          <a:sx n="92" d="100"/>
          <a:sy n="92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D2F7-D063-4C4F-A68E-5D31F14B481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BAD1C-5E0A-B944-92BB-803836A70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0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30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Reduve</a:t>
            </a:r>
            <a:r>
              <a:rPr lang="fr-FR" dirty="0"/>
              <a:t> :punaise de lit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35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99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Apres </a:t>
            </a:r>
            <a:r>
              <a:rPr lang="fr-FR" dirty="0" err="1"/>
              <a:t>exerese</a:t>
            </a:r>
            <a:r>
              <a:rPr lang="fr-FR" dirty="0"/>
              <a:t> chirurgical du kyste =&gt; </a:t>
            </a:r>
            <a:r>
              <a:rPr lang="fr-S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par </a:t>
            </a:r>
            <a:r>
              <a:rPr lang="fr-SN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examen direct </a:t>
            </a:r>
            <a:r>
              <a:rPr lang="fr-S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liquide hydatique (ponction du kyste 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91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07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8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25414-22EA-B04F-A1B6-47C5765BC9C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15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25414-22EA-B04F-A1B6-47C5765BC9C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8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SN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INFECTIONS CARDIAQUES ETIOLOGIES INFECTIEUSES ATYPIQUES: PLACE DES PARASITES I. VILLENA, CHU/ </a:t>
            </a:r>
            <a:r>
              <a:rPr lang="fr-SN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Universite</a:t>
            </a:r>
            <a:r>
              <a:rPr lang="fr-SN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Reims Laboratoire Parasitologie-Mycologie </a:t>
            </a:r>
            <a:r>
              <a:rPr lang="fr-SN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Hôpital</a:t>
            </a:r>
            <a:r>
              <a:rPr lang="fr-SN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Maison Blanche </a:t>
            </a:r>
            <a:endParaRPr lang="fr-SN" sz="900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1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Reduve</a:t>
            </a:r>
            <a:r>
              <a:rPr lang="fr-FR" dirty="0"/>
              <a:t> :punaise de lit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06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7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Reduve</a:t>
            </a:r>
            <a:r>
              <a:rPr lang="fr-FR" dirty="0"/>
              <a:t> :punaise de lit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D1C-5E0A-B944-92BB-803836A7022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04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43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44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9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0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3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64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38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07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92361E-F4AA-F643-91ED-EBBD61EF4A06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8AC156F-7A33-F743-AE13-5D289BAAD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2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D6D406C-223C-F348-80AE-78BA5DE7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98" y="6113361"/>
            <a:ext cx="7338472" cy="509113"/>
          </a:xfrm>
        </p:spPr>
        <p:txBody>
          <a:bodyPr/>
          <a:lstStyle/>
          <a:p>
            <a:pPr algn="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7èmes Journées SOCARB BOBO DIOULASSO- 29 octobre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0FE132-CA28-8240-B557-F56CBE60A6A3}"/>
              </a:ext>
            </a:extLst>
          </p:cNvPr>
          <p:cNvSpPr txBox="1"/>
          <p:nvPr/>
        </p:nvSpPr>
        <p:spPr>
          <a:xfrm>
            <a:off x="8991908" y="5963479"/>
            <a:ext cx="3831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Maboury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Diao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E01844-241B-7741-B461-99C58E6D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56" y="3194063"/>
            <a:ext cx="2183020" cy="14343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6F3AFB-33DD-4748-9AB0-10AAA0E8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490" y="3107453"/>
            <a:ext cx="2648226" cy="15209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340749-A949-934D-BB49-AA683570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104" y="3090601"/>
            <a:ext cx="2335696" cy="158279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3124BBF-DE2F-6444-8DD2-E0636035528E}"/>
              </a:ext>
            </a:extLst>
          </p:cNvPr>
          <p:cNvSpPr txBox="1">
            <a:spLocks/>
          </p:cNvSpPr>
          <p:nvPr/>
        </p:nvSpPr>
        <p:spPr>
          <a:xfrm>
            <a:off x="1914056" y="1168564"/>
            <a:ext cx="8991600" cy="164592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 PARASITAIRE</a:t>
            </a:r>
          </a:p>
        </p:txBody>
      </p:sp>
    </p:spTree>
    <p:extLst>
      <p:ext uri="{BB962C8B-B14F-4D97-AF65-F5344CB8AC3E}">
        <p14:creationId xmlns:p14="http://schemas.microsoft.com/office/powerpoint/2010/main" val="133227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8BE34-9B7F-224E-A286-60AB59F3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4159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(Générale)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0625F-C0F8-644B-B9F6-39078936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828"/>
            <a:ext cx="7384473" cy="4904507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3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Trouble du rythme</a:t>
            </a:r>
            <a:r>
              <a:rPr lang="fr-FR" sz="3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Palpitation +/-  Insuffisance Cardiaque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0000"/>
              </a:lnSpc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Troubles du rythme supraventriculaire</a:t>
            </a:r>
          </a:p>
          <a:p>
            <a:pPr algn="just">
              <a:lnSpc>
                <a:spcPct val="220000"/>
              </a:lnSpc>
              <a:buFont typeface="Wingdings" pitchFamily="2" charset="2"/>
              <a:buChar char="Ø"/>
            </a:pPr>
            <a:r>
              <a:rPr lang="fr-FR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Troubles du rythme ventriculaire</a:t>
            </a:r>
          </a:p>
          <a:p>
            <a:pPr algn="just">
              <a:lnSpc>
                <a:spcPct val="220000"/>
              </a:lnSpc>
              <a:buFont typeface="Wingdings" pitchFamily="2" charset="2"/>
              <a:buChar char="Ø"/>
            </a:pPr>
            <a:r>
              <a:rPr lang="fr-FR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Trouble de la conduction auriculo-ventriculaire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80CED4-8CEF-5147-8A04-A3C794660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t="17778" r="8386" b="39012"/>
          <a:stretch/>
        </p:blipFill>
        <p:spPr>
          <a:xfrm>
            <a:off x="7384473" y="3595254"/>
            <a:ext cx="4807528" cy="25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F570B-C228-AA47-BB92-D0EA43AD9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935" y="2073727"/>
            <a:ext cx="6139543" cy="29274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 subite sujet jeune 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6 % des morts subites au cours d’</a:t>
            </a:r>
            <a:r>
              <a:rPr lang="fr-S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activités</a:t>
            </a:r>
            <a:r>
              <a:rPr lang="fr-S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4,5 % des morts subites spontanées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494BED-0566-3347-88DB-7384C8ABF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131855"/>
            <a:ext cx="5467242" cy="17380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SN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Embolie </a:t>
            </a:r>
            <a:r>
              <a:rPr lang="fr-SN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arterielle</a:t>
            </a:r>
            <a:r>
              <a:rPr lang="fr-SN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(thrombus </a:t>
            </a:r>
            <a:r>
              <a:rPr lang="fr-S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intra-mural</a:t>
            </a:r>
            <a:r>
              <a:rPr lang="fr-S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FC6DF2F-B969-A445-A917-22AB848F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5389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(Générale)</a:t>
            </a:r>
            <a:endParaRPr lang="fr-FR" sz="3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BA8DE0-BDD8-5944-B580-575F2169D099}"/>
              </a:ext>
            </a:extLst>
          </p:cNvPr>
          <p:cNvSpPr txBox="1"/>
          <p:nvPr/>
        </p:nvSpPr>
        <p:spPr>
          <a:xfrm>
            <a:off x="244929" y="5677877"/>
            <a:ext cx="11789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Burke AP,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Farb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Virmani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Goodin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Smialek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JE. Sports-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non sports-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sudden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 </a:t>
            </a:r>
            <a:r>
              <a:rPr lang="fr-SN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1991 ; 121 : 568-575 </a:t>
            </a:r>
          </a:p>
        </p:txBody>
      </p:sp>
    </p:spTree>
    <p:extLst>
      <p:ext uri="{BB962C8B-B14F-4D97-AF65-F5344CB8AC3E}">
        <p14:creationId xmlns:p14="http://schemas.microsoft.com/office/powerpoint/2010/main" val="270466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1A7F9-A915-144B-9D72-43ED8E37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11252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A87BF-F617-8B4E-A784-0514F77E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94404"/>
          </a:xfrm>
        </p:spPr>
        <p:txBody>
          <a:bodyPr/>
          <a:lstStyle/>
          <a:p>
            <a:endParaRPr lang="fr-SN" dirty="0"/>
          </a:p>
          <a:p>
            <a:endParaRPr lang="fr-SN" dirty="0"/>
          </a:p>
          <a:p>
            <a:endParaRPr lang="fr-SN" dirty="0"/>
          </a:p>
          <a:p>
            <a:endParaRPr lang="fr-SN" dirty="0"/>
          </a:p>
          <a:p>
            <a:endParaRPr lang="fr-SN" dirty="0"/>
          </a:p>
          <a:p>
            <a:endParaRPr lang="fr-SN" dirty="0"/>
          </a:p>
          <a:p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 LV, Weiss LM,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Wittner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Tanowitz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Parasitic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Front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Biosci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 Jan 1;9:706-23.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A0A639-F901-2346-BF0A-27CDD635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13" y="1607524"/>
            <a:ext cx="5168231" cy="41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E48D7-BE4D-594E-A733-3C5CD55D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54" y="199148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F4632-DCE6-DB46-B959-75CA2229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77" y="1723644"/>
            <a:ext cx="11364646" cy="42362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AMÉRICAINE 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(Maladie de </a:t>
            </a: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cruzi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fr-S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endemique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Amérique latine </a:t>
            </a:r>
          </a:p>
          <a:p>
            <a:pPr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piqure de réduve, orale (viande chien, chat, rat), congénitale, sanguine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F225A9-53C1-874E-86DF-17340712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29" y="1387868"/>
            <a:ext cx="2312788" cy="1174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AB3B97-E22C-DB40-8439-A6D06A24B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123" y="4524301"/>
            <a:ext cx="1727200" cy="1174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27649B6-A737-DC42-8B4C-59986C0DF1EC}"/>
              </a:ext>
            </a:extLst>
          </p:cNvPr>
          <p:cNvSpPr txBox="1"/>
          <p:nvPr/>
        </p:nvSpPr>
        <p:spPr>
          <a:xfrm>
            <a:off x="1557453" y="6185710"/>
            <a:ext cx="1081668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SN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JB </a:t>
            </a:r>
            <a:r>
              <a:rPr lang="fr-SN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</a:t>
            </a:r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11-018-A-10 </a:t>
            </a:r>
            <a:endParaRPr lang="fr-S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25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F57D1-F012-704D-83BF-8C2C626E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4" y="1927187"/>
            <a:ext cx="10515600" cy="41133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AMÉRICAINE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(Maladie de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Atteinte cardiaque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20-30%</a:t>
            </a:r>
          </a:p>
          <a:p>
            <a:pPr>
              <a:lnSpc>
                <a:spcPct val="150000"/>
              </a:lnSpc>
            </a:pPr>
            <a:r>
              <a:rPr lang="fr-S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1ère cause de myocardite parasitaire (70 % des complications)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1ère cause de cardiomyopathie et de décès cardiovasculaire chez les sujets de 30-50 ans en zone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endémique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3ème motif de transplantation cardiaque en Amérique latine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9C43D02-B3C3-8A4E-9616-4EDBC66725A7}"/>
              </a:ext>
            </a:extLst>
          </p:cNvPr>
          <p:cNvSpPr txBox="1">
            <a:spLocks/>
          </p:cNvSpPr>
          <p:nvPr/>
        </p:nvSpPr>
        <p:spPr>
          <a:xfrm>
            <a:off x="1975954" y="199148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B8B7E0-0BD4-794B-AE89-312801AE3DB5}"/>
              </a:ext>
            </a:extLst>
          </p:cNvPr>
          <p:cNvSpPr txBox="1"/>
          <p:nvPr/>
        </p:nvSpPr>
        <p:spPr>
          <a:xfrm>
            <a:off x="3050005" y="6252230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SN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Rassi</a:t>
            </a:r>
            <a:r>
              <a:rPr lang="fr-S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NEJM 2006; 355: 799-808 </a:t>
            </a:r>
            <a:endParaRPr lang="fr-S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3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F4D46-AEBC-4A47-B3FD-68ACD92E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80" y="248230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D9BCF-5BF7-7249-A5D5-7B088A73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7" y="1687508"/>
            <a:ext cx="11756571" cy="4795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AMÉRICAINE 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(Maladie de </a:t>
            </a: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</a:t>
            </a:r>
            <a:r>
              <a:rPr lang="fr-S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S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fr-SN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Phase aiguë 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§"/>
            </a:pP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Fièvre</a:t>
            </a:r>
            <a:endParaRPr lang="fr-S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  <a:buFont typeface="Wingdings" pitchFamily="2" charset="2"/>
              <a:buChar char="§"/>
            </a:pP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Altération Etat Général 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§"/>
            </a:pP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Hépato-splénomégalie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adénopathies, 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§"/>
            </a:pP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</a:t>
            </a: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méningés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§"/>
            </a:pP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Œdème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palpébral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(signe de Romana)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9D034-3966-B64C-941A-5624926C4B25}"/>
              </a:ext>
            </a:extLst>
          </p:cNvPr>
          <p:cNvSpPr txBox="1"/>
          <p:nvPr/>
        </p:nvSpPr>
        <p:spPr>
          <a:xfrm>
            <a:off x="1895475" y="6482812"/>
            <a:ext cx="8401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[19]  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Brisseau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JM,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Cebron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JP, Petit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imported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France. </a:t>
            </a:r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; 1 : 1046 </a:t>
            </a:r>
          </a:p>
        </p:txBody>
      </p:sp>
    </p:spTree>
    <p:extLst>
      <p:ext uri="{BB962C8B-B14F-4D97-AF65-F5344CB8AC3E}">
        <p14:creationId xmlns:p14="http://schemas.microsoft.com/office/powerpoint/2010/main" val="231113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EB10E-0061-844C-8561-7EAE9E9A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6977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D9D9C-54A8-B94D-A61D-3EE408B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1650380"/>
            <a:ext cx="11527972" cy="47466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AMÉRICAINE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(Maladie de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: </a:t>
            </a:r>
            <a:endParaRPr lang="fr-SN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Phase chronique et complications tardives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1/3 des cas (10 à 30 ans après infection)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 cellules myocardiques et muqueuse digestive.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Atteinte myocardique évoquée :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Apparition  de troubles de conduction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Arythmie ventriculaire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cardiaque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6B4785-49C1-4A46-9A8C-5137B0F87A0E}"/>
              </a:ext>
            </a:extLst>
          </p:cNvPr>
          <p:cNvSpPr txBox="1"/>
          <p:nvPr/>
        </p:nvSpPr>
        <p:spPr>
          <a:xfrm>
            <a:off x="1962615" y="6397067"/>
            <a:ext cx="81171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[19]  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Brisseau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JM,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Cebron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JP, Petit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imported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France. </a:t>
            </a:r>
            <a:r>
              <a:rPr lang="fr-S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fr-S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; 1 : 1046 </a:t>
            </a:r>
          </a:p>
        </p:txBody>
      </p:sp>
    </p:spTree>
    <p:extLst>
      <p:ext uri="{BB962C8B-B14F-4D97-AF65-F5344CB8AC3E}">
        <p14:creationId xmlns:p14="http://schemas.microsoft.com/office/powerpoint/2010/main" val="319058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46C9B-BB9F-764D-BBAC-8B9A62BCA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614" y="2638043"/>
            <a:ext cx="7163295" cy="353035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S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Biopsie </a:t>
            </a:r>
            <a:r>
              <a:rPr lang="fr-S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endomyocardique</a:t>
            </a:r>
            <a:endParaRPr lang="fr-S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Foyers de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nécrose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myocytaire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entourés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d’infiltrats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mononucléés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parasites sous la forme amastigote, c’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est-a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̀-dire de petits corpuscules oblongs de 2 à 3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positifs à la coloration de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May-Grünwald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Giemsa-Lampit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(MGGL)</a:t>
            </a:r>
          </a:p>
          <a:p>
            <a:pPr algn="just">
              <a:buFont typeface="Wingdings" pitchFamily="2" charset="2"/>
              <a:buChar char="ü"/>
            </a:pPr>
            <a:r>
              <a:rPr lang="fr-S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Sérologie</a:t>
            </a:r>
            <a:endParaRPr lang="fr-S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spécifique</a:t>
            </a:r>
          </a:p>
          <a:p>
            <a:pPr marL="0" indent="0" algn="just">
              <a:buNone/>
            </a:pP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4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10B4BDF-FF2F-A546-B64D-084EEDA5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09" y="94975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7C621E4-70F7-D642-9872-377C9768F630}"/>
              </a:ext>
            </a:extLst>
          </p:cNvPr>
          <p:cNvSpPr txBox="1">
            <a:spLocks/>
          </p:cNvSpPr>
          <p:nvPr/>
        </p:nvSpPr>
        <p:spPr>
          <a:xfrm>
            <a:off x="310243" y="1480714"/>
            <a:ext cx="11283043" cy="105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r-S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AMÉRICAINE </a:t>
            </a:r>
            <a:r>
              <a:rPr lang="fr-S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(Maladie de Chagas)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S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Paraclinique</a:t>
            </a:r>
            <a:r>
              <a:rPr lang="fr-S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fr-SN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EA1395-DD5D-9942-84FF-9138E85653AD}"/>
              </a:ext>
            </a:extLst>
          </p:cNvPr>
          <p:cNvSpPr txBox="1"/>
          <p:nvPr/>
        </p:nvSpPr>
        <p:spPr>
          <a:xfrm>
            <a:off x="179614" y="6305690"/>
            <a:ext cx="117075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dirty="0"/>
              <a:t>Mady C, Cardoso RH, </a:t>
            </a:r>
            <a:r>
              <a:rPr lang="fr-SN" sz="1000" dirty="0" err="1"/>
              <a:t>Barretto</a:t>
            </a:r>
            <a:r>
              <a:rPr lang="fr-SN" sz="1000" dirty="0"/>
              <a:t> AC, Da </a:t>
            </a:r>
            <a:r>
              <a:rPr lang="fr-SN" sz="1000" dirty="0" err="1"/>
              <a:t>Luz</a:t>
            </a:r>
            <a:r>
              <a:rPr lang="fr-SN" sz="1000" dirty="0"/>
              <a:t> PL, </a:t>
            </a:r>
            <a:r>
              <a:rPr lang="fr-SN" sz="1000" dirty="0" err="1"/>
              <a:t>Bellotti</a:t>
            </a:r>
            <a:r>
              <a:rPr lang="fr-SN" sz="1000" dirty="0"/>
              <a:t> G, </a:t>
            </a:r>
            <a:r>
              <a:rPr lang="fr-SN" sz="1000" dirty="0" err="1"/>
              <a:t>Pileggi</a:t>
            </a:r>
            <a:r>
              <a:rPr lang="fr-SN" sz="1000" dirty="0"/>
              <a:t> F. </a:t>
            </a:r>
            <a:r>
              <a:rPr lang="fr-SN" sz="1000" dirty="0" err="1"/>
              <a:t>Survival</a:t>
            </a:r>
            <a:r>
              <a:rPr lang="fr-SN" sz="1000" dirty="0"/>
              <a:t> and </a:t>
            </a:r>
            <a:r>
              <a:rPr lang="fr-SN" sz="1000" dirty="0" err="1"/>
              <a:t>predictors</a:t>
            </a:r>
            <a:r>
              <a:rPr lang="fr-SN" sz="1000" dirty="0"/>
              <a:t> of </a:t>
            </a:r>
            <a:r>
              <a:rPr lang="fr-SN" sz="1000" dirty="0" err="1"/>
              <a:t>survival</a:t>
            </a:r>
            <a:r>
              <a:rPr lang="fr-SN" sz="1000" dirty="0"/>
              <a:t> in patients </a:t>
            </a:r>
            <a:r>
              <a:rPr lang="fr-SN" sz="1000" dirty="0" err="1"/>
              <a:t>with</a:t>
            </a:r>
            <a:r>
              <a:rPr lang="fr-SN" sz="1000" dirty="0"/>
              <a:t> congestive </a:t>
            </a:r>
            <a:r>
              <a:rPr lang="fr-SN" sz="1000" dirty="0" err="1"/>
              <a:t>heart</a:t>
            </a:r>
            <a:r>
              <a:rPr lang="fr-SN" sz="1000" dirty="0"/>
              <a:t> </a:t>
            </a:r>
            <a:r>
              <a:rPr lang="fr-SN" sz="1000" dirty="0" err="1"/>
              <a:t>failure</a:t>
            </a:r>
            <a:r>
              <a:rPr lang="fr-SN" sz="1000" dirty="0"/>
              <a:t> due to </a:t>
            </a:r>
            <a:r>
              <a:rPr lang="fr-SN" sz="1000" dirty="0" err="1"/>
              <a:t>Chagas</a:t>
            </a:r>
            <a:r>
              <a:rPr lang="fr-SN" sz="1000" dirty="0"/>
              <a:t> </a:t>
            </a:r>
            <a:r>
              <a:rPr lang="fr-SN" sz="1000" dirty="0" err="1"/>
              <a:t>cardiomyopathy</a:t>
            </a:r>
            <a:r>
              <a:rPr lang="fr-SN" sz="1000" dirty="0"/>
              <a:t>. </a:t>
            </a:r>
            <a:r>
              <a:rPr lang="fr-SN" sz="1000" i="1" dirty="0"/>
              <a:t>Circulation </a:t>
            </a:r>
            <a:r>
              <a:rPr lang="fr-SN" sz="1000" dirty="0"/>
              <a:t>1994 ; 90 : 3098-3102 </a:t>
            </a:r>
          </a:p>
          <a:p>
            <a:endParaRPr lang="fr-FR" sz="1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48D692-AD2A-D341-8989-F170DB4B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308" y="2515823"/>
            <a:ext cx="3777078" cy="28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6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08B03-6DFC-0B4E-A6BC-AA2F8D05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11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668FAC-26DD-9944-98C1-BAFDA722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9" y="1611676"/>
            <a:ext cx="11266714" cy="45002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AMÉRICAINE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(Maladie de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Évolution</a:t>
            </a: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Précoce de la myocardite : le plus souvent favorable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Gravité réside dans la myocardite chronique active :</a:t>
            </a:r>
          </a:p>
          <a:p>
            <a:pPr lvl="1">
              <a:lnSpc>
                <a:spcPct val="150000"/>
              </a:lnSpc>
            </a:pP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Évolution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à bas bruit pendant 10 à 20 ans jusqu’à la cardiomyopathie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dilatée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Pronostic grave lorsque lors apparition </a:t>
            </a:r>
            <a:r>
              <a:rPr lang="fr-S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CARDIAQUE CONGESTIVE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SN" sz="2400" b="1" i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MORTALITÉ  DE L’ORDRE DE 50 % À 4 ANS </a:t>
            </a:r>
            <a:r>
              <a:rPr lang="fr-S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869608-44CE-364C-B30B-167373662241}"/>
              </a:ext>
            </a:extLst>
          </p:cNvPr>
          <p:cNvSpPr txBox="1"/>
          <p:nvPr/>
        </p:nvSpPr>
        <p:spPr>
          <a:xfrm>
            <a:off x="261259" y="6111939"/>
            <a:ext cx="11511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dirty="0"/>
              <a:t>Mady C, Cardoso RH, </a:t>
            </a:r>
            <a:r>
              <a:rPr lang="fr-SN" sz="1000" dirty="0" err="1"/>
              <a:t>Barretto</a:t>
            </a:r>
            <a:r>
              <a:rPr lang="fr-SN" sz="1000" dirty="0"/>
              <a:t> AC, Da </a:t>
            </a:r>
            <a:r>
              <a:rPr lang="fr-SN" sz="1000" dirty="0" err="1"/>
              <a:t>Luz</a:t>
            </a:r>
            <a:r>
              <a:rPr lang="fr-SN" sz="1000" dirty="0"/>
              <a:t> PL, </a:t>
            </a:r>
            <a:r>
              <a:rPr lang="fr-SN" sz="1000" dirty="0" err="1"/>
              <a:t>Bellotti</a:t>
            </a:r>
            <a:r>
              <a:rPr lang="fr-SN" sz="1000" dirty="0"/>
              <a:t> G, </a:t>
            </a:r>
            <a:r>
              <a:rPr lang="fr-SN" sz="1000" dirty="0" err="1"/>
              <a:t>Pileggi</a:t>
            </a:r>
            <a:r>
              <a:rPr lang="fr-SN" sz="1000" dirty="0"/>
              <a:t> F. </a:t>
            </a:r>
            <a:r>
              <a:rPr lang="fr-SN" sz="1000" dirty="0" err="1"/>
              <a:t>Survival</a:t>
            </a:r>
            <a:r>
              <a:rPr lang="fr-SN" sz="1000" dirty="0"/>
              <a:t> and </a:t>
            </a:r>
            <a:r>
              <a:rPr lang="fr-SN" sz="1000" dirty="0" err="1"/>
              <a:t>predictors</a:t>
            </a:r>
            <a:r>
              <a:rPr lang="fr-SN" sz="1000" dirty="0"/>
              <a:t> of </a:t>
            </a:r>
            <a:r>
              <a:rPr lang="fr-SN" sz="1000" dirty="0" err="1"/>
              <a:t>survival</a:t>
            </a:r>
            <a:r>
              <a:rPr lang="fr-SN" sz="1000" dirty="0"/>
              <a:t> in patients </a:t>
            </a:r>
            <a:r>
              <a:rPr lang="fr-SN" sz="1000" dirty="0" err="1"/>
              <a:t>with</a:t>
            </a:r>
            <a:r>
              <a:rPr lang="fr-SN" sz="1000" dirty="0"/>
              <a:t> congestive </a:t>
            </a:r>
            <a:r>
              <a:rPr lang="fr-SN" sz="1000" dirty="0" err="1"/>
              <a:t>heart</a:t>
            </a:r>
            <a:r>
              <a:rPr lang="fr-SN" sz="1000" dirty="0"/>
              <a:t> </a:t>
            </a:r>
            <a:r>
              <a:rPr lang="fr-SN" sz="1000" dirty="0" err="1"/>
              <a:t>failure</a:t>
            </a:r>
            <a:r>
              <a:rPr lang="fr-SN" sz="1000" dirty="0"/>
              <a:t> due to </a:t>
            </a:r>
            <a:r>
              <a:rPr lang="fr-SN" sz="1000" dirty="0" err="1"/>
              <a:t>Chagas</a:t>
            </a:r>
            <a:r>
              <a:rPr lang="fr-SN" sz="1000" dirty="0"/>
              <a:t> </a:t>
            </a:r>
            <a:r>
              <a:rPr lang="fr-SN" sz="1000" dirty="0" err="1"/>
              <a:t>cardiomyopathy</a:t>
            </a:r>
            <a:r>
              <a:rPr lang="fr-SN" sz="1000" dirty="0"/>
              <a:t>. </a:t>
            </a:r>
            <a:r>
              <a:rPr lang="fr-SN" sz="1000" i="1" dirty="0"/>
              <a:t>Circulation </a:t>
            </a:r>
            <a:r>
              <a:rPr lang="fr-SN" sz="1000" dirty="0"/>
              <a:t>1994 ; 90 : 3098-3102 </a:t>
            </a:r>
          </a:p>
        </p:txBody>
      </p:sp>
    </p:spTree>
    <p:extLst>
      <p:ext uri="{BB962C8B-B14F-4D97-AF65-F5344CB8AC3E}">
        <p14:creationId xmlns:p14="http://schemas.microsoft.com/office/powerpoint/2010/main" val="353746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E48D7-BE4D-594E-A733-3C5CD55D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54" y="199148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F4632-DCE6-DB46-B959-75CA2229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9" y="1723644"/>
            <a:ext cx="9460753" cy="39754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AFRICAINE</a:t>
            </a:r>
          </a:p>
          <a:p>
            <a:pPr algn="just"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gambiense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rhodesensie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fr-S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endemique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Afrique sub-saharienne tropicale</a:t>
            </a:r>
          </a:p>
          <a:p>
            <a:pPr algn="just"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glossine (mouche tsé-tsé)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S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Atteinte myocardite moins importante que dans la trypanosomiase américaine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7649B6-A737-DC42-8B4C-59986C0DF1EC}"/>
              </a:ext>
            </a:extLst>
          </p:cNvPr>
          <p:cNvSpPr txBox="1"/>
          <p:nvPr/>
        </p:nvSpPr>
        <p:spPr>
          <a:xfrm>
            <a:off x="1557453" y="6329908"/>
            <a:ext cx="94607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JB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11-018-A-10 </a:t>
            </a:r>
            <a:endParaRPr lang="fr-S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4DBB58-462C-C246-B08E-798BE69B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801" y="1874527"/>
            <a:ext cx="2047710" cy="13626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1E1282-4028-DA46-92E4-29C29BDAD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682" y="3868043"/>
            <a:ext cx="16954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3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5609AB-84A1-7745-8546-619AA89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" y="2216732"/>
            <a:ext cx="11416145" cy="36618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fr-FR" b="1" dirty="0"/>
              <a:t>EPIDEMIOLOGIE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PHYSIOPATHOLOGIE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PRESENTATION CLINIQUE GENRALE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PRESENTATION CLINIQUE GENRALE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THERAPEUTIQUE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CONCLUSION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BB6A60D-7D6E-F74F-A4D9-32B6AF70A2FF}"/>
              </a:ext>
            </a:extLst>
          </p:cNvPr>
          <p:cNvSpPr txBox="1">
            <a:spLocks/>
          </p:cNvSpPr>
          <p:nvPr/>
        </p:nvSpPr>
        <p:spPr>
          <a:xfrm>
            <a:off x="1914056" y="281871"/>
            <a:ext cx="8991600" cy="164592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 PARASITAIRE</a:t>
            </a:r>
          </a:p>
        </p:txBody>
      </p:sp>
    </p:spTree>
    <p:extLst>
      <p:ext uri="{BB962C8B-B14F-4D97-AF65-F5344CB8AC3E}">
        <p14:creationId xmlns:p14="http://schemas.microsoft.com/office/powerpoint/2010/main" val="186759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E9A86-0AFB-444B-BA55-A88D3AE2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846" y="162259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57B048-9BCB-3748-BFF2-9DAFD2A2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4" y="1465282"/>
            <a:ext cx="11756571" cy="50125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AFRICAINE</a:t>
            </a:r>
          </a:p>
          <a:p>
            <a:pPr marL="0" indent="0"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</a:t>
            </a:r>
            <a:r>
              <a:rPr lang="fr-SN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fr-SN" sz="2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Chancre d’inoculation avec réaction inflammatoire +/-Adénopathie (ADP)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Phase 1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</a:t>
            </a:r>
            <a:r>
              <a:rPr lang="fr-S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systémique</a:t>
            </a: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lymphatico</a:t>
            </a: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-sanguine : fièvre, ADP, lésions cutanées</a:t>
            </a:r>
          </a:p>
          <a:p>
            <a:pPr>
              <a:lnSpc>
                <a:spcPct val="150000"/>
              </a:lnSpc>
            </a:pP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Atteinte cardiaque :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fr-S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Myocardite : </a:t>
            </a:r>
            <a:r>
              <a:rPr lang="fr-S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Précordialgies</a:t>
            </a: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Insuffisance cardiaque congestive</a:t>
            </a:r>
          </a:p>
          <a:p>
            <a:pPr marL="457200" lvl="2" indent="0">
              <a:lnSpc>
                <a:spcPct val="150000"/>
              </a:lnSpc>
              <a:buNone/>
            </a:pP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ECG : Troubles de la conduction et ou de la repolarisation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fr-S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Pancardite</a:t>
            </a:r>
            <a:r>
              <a:rPr lang="fr-S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D0D530-23CA-B449-9C68-2D10BDB34859}"/>
              </a:ext>
            </a:extLst>
          </p:cNvPr>
          <p:cNvSpPr txBox="1"/>
          <p:nvPr/>
        </p:nvSpPr>
        <p:spPr>
          <a:xfrm>
            <a:off x="435430" y="6526772"/>
            <a:ext cx="10667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Wynne J,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Braunwald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The cardiomyopathies and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myocarditides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: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Braunwald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Philadelphia : WB Saunders, 1997 : 1404-1463 </a:t>
            </a:r>
          </a:p>
        </p:txBody>
      </p:sp>
    </p:spTree>
    <p:extLst>
      <p:ext uri="{BB962C8B-B14F-4D97-AF65-F5344CB8AC3E}">
        <p14:creationId xmlns:p14="http://schemas.microsoft.com/office/powerpoint/2010/main" val="362999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D7003-669A-3B4F-9F08-19CEB654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217" y="87614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DC2BF-1405-DF40-99E2-C427923F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74238"/>
            <a:ext cx="11348357" cy="42657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AFRICAINE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</a:t>
            </a:r>
            <a:r>
              <a:rPr lang="fr-S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fr-S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SN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Phase 2 </a:t>
            </a: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Passage dans le SNC: phase </a:t>
            </a:r>
            <a:r>
              <a:rPr lang="fr-S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méningo-encéphalitique</a:t>
            </a: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(Troubles neuro-sensitifs, moteurs, vigilance) </a:t>
            </a:r>
          </a:p>
          <a:p>
            <a:pPr>
              <a:lnSpc>
                <a:spcPct val="200000"/>
              </a:lnSpc>
            </a:pP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L’atteinte du système nerveux central domine la scène clinique mais il peut s’y associer une insuffisance cardiaque.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A2D435-D13D-8E4F-BE6C-9E4B6B8614B2}"/>
              </a:ext>
            </a:extLst>
          </p:cNvPr>
          <p:cNvSpPr txBox="1"/>
          <p:nvPr/>
        </p:nvSpPr>
        <p:spPr>
          <a:xfrm>
            <a:off x="195943" y="5740028"/>
            <a:ext cx="11560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Wynne J,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Braunwald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The cardiomyopathies and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myocarditides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: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Braunwald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Philadelphia : WB Saunders, 1997 : 1404-1463 </a:t>
            </a:r>
          </a:p>
        </p:txBody>
      </p:sp>
    </p:spTree>
    <p:extLst>
      <p:ext uri="{BB962C8B-B14F-4D97-AF65-F5344CB8AC3E}">
        <p14:creationId xmlns:p14="http://schemas.microsoft.com/office/powerpoint/2010/main" val="102659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3464B-7C2B-554B-85DF-C83F1AAB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556" y="97790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67C40F-9B96-F947-B35F-5FDD5CEE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660849"/>
            <a:ext cx="11560628" cy="493589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fr-S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AFRICAINE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S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Paraclinique</a:t>
            </a:r>
            <a:r>
              <a:rPr lang="fr-S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fr-S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</a:t>
            </a:r>
            <a:r>
              <a:rPr lang="fr-S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évidence</a:t>
            </a: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trypanosomes dans le sang : examen direct lors </a:t>
            </a:r>
            <a:r>
              <a:rPr lang="fr-S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poussée</a:t>
            </a: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fébrile</a:t>
            </a:r>
            <a:b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Frottis ou Goutte Epaisse</a:t>
            </a:r>
          </a:p>
          <a:p>
            <a:pPr>
              <a:lnSpc>
                <a:spcPct val="160000"/>
              </a:lnSpc>
            </a:pP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LCR (coloration du culot de centrifugation). Trypanosomes </a:t>
            </a:r>
            <a:r>
              <a:rPr lang="fr-S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présents</a:t>
            </a: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phase neurologique. </a:t>
            </a:r>
          </a:p>
          <a:p>
            <a:pPr>
              <a:lnSpc>
                <a:spcPct val="160000"/>
              </a:lnSpc>
            </a:pP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suc ganglionnaire </a:t>
            </a:r>
          </a:p>
          <a:p>
            <a:pPr>
              <a:lnSpc>
                <a:spcPct val="160000"/>
              </a:lnSpc>
            </a:pP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sérologique par test d’agglutination des trypanosomes (CATT) </a:t>
            </a:r>
          </a:p>
          <a:p>
            <a:pPr>
              <a:lnSpc>
                <a:spcPct val="160000"/>
              </a:lnSpc>
            </a:pPr>
            <a:r>
              <a:rPr lang="fr-S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IFI, ELISA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12A637-6282-3B47-95D4-6BAF7506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351" y="2558953"/>
            <a:ext cx="1778000" cy="13208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D8FE77-14EF-D140-BC17-DD0AB4914619}"/>
              </a:ext>
            </a:extLst>
          </p:cNvPr>
          <p:cNvSpPr txBox="1"/>
          <p:nvPr/>
        </p:nvSpPr>
        <p:spPr>
          <a:xfrm>
            <a:off x="1488667" y="6507061"/>
            <a:ext cx="10548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Wynne J,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Braunwald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The cardiomyopathies and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myocarditides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: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Braunwald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Eed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fr-S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Philadelphia : WB Saunders, 1997 : 1404-1463 </a:t>
            </a:r>
          </a:p>
        </p:txBody>
      </p:sp>
    </p:spTree>
    <p:extLst>
      <p:ext uri="{BB962C8B-B14F-4D97-AF65-F5344CB8AC3E}">
        <p14:creationId xmlns:p14="http://schemas.microsoft.com/office/powerpoint/2010/main" val="350120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E48D7-BE4D-594E-A733-3C5CD55D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54" y="199148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F4632-DCE6-DB46-B959-75CA2229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54" y="1671194"/>
            <a:ext cx="9456928" cy="432782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TOXOPLASMOSE</a:t>
            </a:r>
          </a:p>
          <a:p>
            <a:pPr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gondii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fr-S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endemique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ubiquitaire et cosmopolite</a:t>
            </a:r>
          </a:p>
          <a:p>
            <a:pPr>
              <a:lnSpc>
                <a:spcPct val="150000"/>
              </a:lnSpc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excréments de chat contaminant, viande mal cuite, fruits et légumes crus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FE2268-37A1-BE4B-B35A-2D5F62DC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982" y="4301850"/>
            <a:ext cx="2702263" cy="16417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1E9DF9-D3C6-0C47-920B-FC2C3779C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836" y="1981564"/>
            <a:ext cx="2569973" cy="17799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8C41D7-4508-0444-AF80-30FC432D5D26}"/>
              </a:ext>
            </a:extLst>
          </p:cNvPr>
          <p:cNvSpPr txBox="1"/>
          <p:nvPr/>
        </p:nvSpPr>
        <p:spPr>
          <a:xfrm>
            <a:off x="2394393" y="6303817"/>
            <a:ext cx="5961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JB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11-018-A-10 </a:t>
            </a:r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8391C-05E2-8A48-B2FF-40EE658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3599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074935-6652-7443-B07F-F5853E07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76" y="1565212"/>
            <a:ext cx="11632163" cy="4161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TOXOPLASMOSE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: </a:t>
            </a:r>
            <a:endParaRPr lang="fr-SN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TOXOPLASMOSE ACQUISE 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Inapparente le plus souvent 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sérologique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80% cas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apparente généralement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lymphadénopathique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régression spontanée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50DE28-0351-5541-80B3-171BE7650C8F}"/>
              </a:ext>
            </a:extLst>
          </p:cNvPr>
          <p:cNvSpPr txBox="1"/>
          <p:nvPr/>
        </p:nvSpPr>
        <p:spPr>
          <a:xfrm>
            <a:off x="1449355" y="6346949"/>
            <a:ext cx="1020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Pergola G,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Cascone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Russo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Acute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pericarditis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gondii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immunocometent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Infez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Med. 2010;18(1):48- 52.</a:t>
            </a:r>
            <a:b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A, Hamilton M.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Ventricular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patient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1973.35:349-352.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42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5EC19-7819-8546-8D4E-E20F294A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2260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C60F55-5C76-8D4B-A049-DE088071C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97941"/>
            <a:ext cx="11478985" cy="50871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TOXOPLASMOSE de REACTIVATION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(immunodéficience =&gt; CD4&lt;100/mm3) 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Cérébrale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céphalées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fébriles,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réactivation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kystes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cérébraux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symptomatologie neurologique diverse</a:t>
            </a: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Oculaire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deuxième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localisation par sa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fréquence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Pulmonaire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moins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fréquente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mais grave (pneumopathie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intersticielle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 disséminée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dissémination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parasitaire par voie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hématogène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403367-6021-FC41-ACCA-1BB633D55FDC}"/>
              </a:ext>
            </a:extLst>
          </p:cNvPr>
          <p:cNvSpPr txBox="1"/>
          <p:nvPr/>
        </p:nvSpPr>
        <p:spPr>
          <a:xfrm>
            <a:off x="1306286" y="6438122"/>
            <a:ext cx="886408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JB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11-018-A-10 </a:t>
            </a:r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61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5EC19-7819-8546-8D4E-E20F294A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2260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C60F55-5C76-8D4B-A049-DE088071C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5283"/>
            <a:ext cx="11478985" cy="459261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TOXOPLASMOSE de REACTIVATION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immunodeficience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CD4&lt;100/mm3)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Atteinte cardiaque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Myocardite (constante à l’autopsie mais expression clinique rare) 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Troubles de la conduction (arythmie, bloc de branche)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fr-S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Insuffisance cardiaque. 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Péricardite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rarement.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403367-6021-FC41-ACCA-1BB633D55FDC}"/>
              </a:ext>
            </a:extLst>
          </p:cNvPr>
          <p:cNvSpPr txBox="1"/>
          <p:nvPr/>
        </p:nvSpPr>
        <p:spPr>
          <a:xfrm>
            <a:off x="1306286" y="6438122"/>
            <a:ext cx="886408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JB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11-018-A-10 </a:t>
            </a:r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794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0345D-C88D-4449-8F15-91E7F253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426" y="230472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24D3D-04E2-CC47-9F14-71B4BECA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28" y="1526196"/>
            <a:ext cx="11257384" cy="45069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TOXOPLASMOSE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Paraclinique :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direct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Toxoplasmose de réactivation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mise en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évidence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parasite ou de son ADN (coloration sur sang, LCR, LBA ou tissus )</a:t>
            </a:r>
          </a:p>
          <a:p>
            <a:pPr>
              <a:lnSpc>
                <a:spcPct val="20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indirect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Toxoplasmose acquise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mise en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évidence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anticorps (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sérologie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E9DAC7-241B-9940-B1FC-57DB657C8C61}"/>
              </a:ext>
            </a:extLst>
          </p:cNvPr>
          <p:cNvSpPr txBox="1"/>
          <p:nvPr/>
        </p:nvSpPr>
        <p:spPr>
          <a:xfrm>
            <a:off x="559836" y="6288833"/>
            <a:ext cx="11047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Holliman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Johnson J,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Savva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Cary N,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Wreghitt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in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recipients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polymerase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 Clin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1992 Oct;45(10):931-2.</a:t>
            </a:r>
            <a:b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Patrat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-Delon S,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Gangneux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Lavoue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S, Lelong B,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Guiguen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le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Tulzo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Robert-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Gangneux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parasite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quantitative PCR to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 patient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disseminated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 Clin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2010; 48(7):2541-5.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33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87546-286A-BD49-9955-26C70A91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618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B6FA9-C943-6149-AA9A-D2C24F00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84" y="1220351"/>
            <a:ext cx="11566849" cy="51991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TOXOPLASMOSE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Paraclinique : </a:t>
            </a:r>
            <a:endParaRPr lang="fr-SN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Toxoplasmose </a:t>
            </a:r>
            <a:r>
              <a:rPr lang="fr-SN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disséminée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sur sang circulant, bonne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sensibilite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</a:p>
          <a:p>
            <a:pPr>
              <a:lnSpc>
                <a:spcPct val="20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sur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tous types de </a:t>
            </a:r>
            <a:r>
              <a:rPr lang="fr-SN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prélèvements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Biopsie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infiltrat inflammatoire polymorphe avec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présence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kystes de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gondii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intramyocytaires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pseudokystes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formes libres dans l’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interstitium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4EA9EC-6664-F147-AC81-79CDF329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019" y="2401930"/>
            <a:ext cx="2111597" cy="1417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3749DF-0FA7-5649-8589-AACABA4F3C75}"/>
              </a:ext>
            </a:extLst>
          </p:cNvPr>
          <p:cNvSpPr/>
          <p:nvPr/>
        </p:nvSpPr>
        <p:spPr>
          <a:xfrm>
            <a:off x="715347" y="6272371"/>
            <a:ext cx="114766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Holliman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Johnson J,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Savva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Cary N,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Wreghitt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in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recipients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polymerase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 Clin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1992 Oct;45(10):931-2.</a:t>
            </a:r>
            <a:b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Patrat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-Delon S,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Gangneux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Lavoue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S, Lelong B,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Guiguen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le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Tulzo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Robert-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Gangneux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parasite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quantitative PCR to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 patient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disseminated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 Clin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2010; 48(7):2541-5. </a:t>
            </a:r>
          </a:p>
        </p:txBody>
      </p:sp>
    </p:spTree>
    <p:extLst>
      <p:ext uri="{BB962C8B-B14F-4D97-AF65-F5344CB8AC3E}">
        <p14:creationId xmlns:p14="http://schemas.microsoft.com/office/powerpoint/2010/main" val="3649442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E48D7-BE4D-594E-A733-3C5CD55D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54" y="199148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F4632-DCE6-DB46-B959-75CA2229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61" y="1723644"/>
            <a:ext cx="9689835" cy="397540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TRICHINOSE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spiralis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fr-S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endemique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ubiquitaire avec des zones plus marquées</a:t>
            </a:r>
            <a:endParaRPr lang="fr-S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alimentaire (viande de porc ou de cheval,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contaminée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 cuite)</a:t>
            </a:r>
            <a:endParaRPr lang="fr-SN" dirty="0"/>
          </a:p>
          <a:p>
            <a:pPr>
              <a:lnSpc>
                <a:spcPct val="200000"/>
              </a:lnSpc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169953-3921-FA44-9A0F-52F3B9F6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996" y="3272559"/>
            <a:ext cx="1590386" cy="15903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DBC66C-E23A-0D4A-8A56-1FEB182FF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453" y="1387868"/>
            <a:ext cx="1590386" cy="11540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8B1E35-C262-4D45-AA20-1946A570631C}"/>
              </a:ext>
            </a:extLst>
          </p:cNvPr>
          <p:cNvSpPr txBox="1"/>
          <p:nvPr/>
        </p:nvSpPr>
        <p:spPr>
          <a:xfrm>
            <a:off x="2216727" y="6335868"/>
            <a:ext cx="7790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JB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11-018-A-10 </a:t>
            </a:r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5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22984-5DAC-F641-8139-C286E6CC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7828"/>
            <a:ext cx="7729728" cy="118872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59D042-4819-BA42-AA1E-D343D9BD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662545"/>
            <a:ext cx="11069782" cy="49322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parasitaires sont globalement rares et inhabituelles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 clinique polymorphe variable en fonction du parasite causale</a:t>
            </a:r>
          </a:p>
          <a:p>
            <a:pPr>
              <a:lnSpc>
                <a:spcPct val="150000"/>
              </a:lnSpc>
            </a:pPr>
            <a:r>
              <a:rPr lang="fr-S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pronostic variable et difficile à porter d’</a:t>
            </a:r>
            <a:r>
              <a:rPr lang="fr-S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emblée</a:t>
            </a:r>
            <a:r>
              <a:rPr lang="fr-S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Guérison complète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Insuffisance cardiaque progressive,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Choc cardiogénique,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Mort subite... </a:t>
            </a:r>
          </a:p>
        </p:txBody>
      </p:sp>
    </p:spTree>
    <p:extLst>
      <p:ext uri="{BB962C8B-B14F-4D97-AF65-F5344CB8AC3E}">
        <p14:creationId xmlns:p14="http://schemas.microsoft.com/office/powerpoint/2010/main" val="192354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7C2BF-C6FA-B746-9E27-629223B1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78892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8FBFD1-67A7-DF49-9B12-42989C76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2" y="1745674"/>
            <a:ext cx="11429999" cy="396932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TRICHINOSE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: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d’invasion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 J+2 à J+15: gastroentérite fébrile</a:t>
            </a:r>
          </a:p>
          <a:p>
            <a:pPr>
              <a:lnSpc>
                <a:spcPct val="20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J+15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Fièvre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élevée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plateau, AEG, myalgies.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2F7C40-87C7-FD4F-BC15-2091D10670BE}"/>
              </a:ext>
            </a:extLst>
          </p:cNvPr>
          <p:cNvSpPr txBox="1"/>
          <p:nvPr/>
        </p:nvSpPr>
        <p:spPr>
          <a:xfrm>
            <a:off x="467591" y="5893308"/>
            <a:ext cx="11256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dirty="0"/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Kérébel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Paule, C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Jégo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Folie, G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Cellarier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Poyet, P Laurent, C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Bouchiat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Carlioz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spiralis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case report. Annales de Cardiologie et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diapos;Angéiologie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 57,2:127-130</a:t>
            </a:r>
            <a:b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SJ,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Celum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CL, Lee C, Thompson D,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Sumi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Fritsche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Coombs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RW.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ventilatory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persistent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myocarditis.Clin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 Dis. 1993 Apr;16(4):500-4.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28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7C2BF-C6FA-B746-9E27-629223B1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78892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8FBFD1-67A7-DF49-9B12-42989C76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2" y="1745674"/>
            <a:ext cx="11429999" cy="3969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TRICHINOSE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: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Atteintes cardiaques souvent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bénignes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à 75% des patients) 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Précordialgies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ECG 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bradycardie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Thromboses vasculaires avec une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évolution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lente et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régression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2F7C40-87C7-FD4F-BC15-2091D10670BE}"/>
              </a:ext>
            </a:extLst>
          </p:cNvPr>
          <p:cNvSpPr txBox="1"/>
          <p:nvPr/>
        </p:nvSpPr>
        <p:spPr>
          <a:xfrm>
            <a:off x="467591" y="5893308"/>
            <a:ext cx="11256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dirty="0"/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Kérébel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Paule, C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Jégo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Folie, G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Cellarier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Poyet, P Laurent, C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Bouchiat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Carlioz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spiralis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case report. Annales de Cardiologie et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diapos;Angéiologie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 57,2:127-130</a:t>
            </a:r>
            <a:b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SJ,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Celum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CL, Lee C, Thompson D,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Sumi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Fritsche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Coombs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RW.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ventilatory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persistent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myocarditis.Clin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 Dis. 1993 Apr;16(4):500-4.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733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14406-F30C-4F41-9310-D150359E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983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7191A-0F1B-5A4F-B580-7B3B394BB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83327"/>
            <a:ext cx="11315700" cy="41623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TRICHINOSE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: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chronique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fièvre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œdème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diminuent mais la fatigue, les manifestations musculaires et allergiques (urticaire,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dyspnée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persistent. </a:t>
            </a: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myocardite au 1</a:t>
            </a:r>
            <a:r>
              <a:rPr lang="fr-S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- 2ème mois post infestation, embolie pulmonaire, risque décès (arythmie). 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 toxique due à une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réponse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inflammatoire lors de la migration larvaire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32E37E-1EE8-9748-917A-A7B9896930AA}"/>
              </a:ext>
            </a:extLst>
          </p:cNvPr>
          <p:cNvSpPr txBox="1"/>
          <p:nvPr/>
        </p:nvSpPr>
        <p:spPr>
          <a:xfrm>
            <a:off x="725399" y="6180892"/>
            <a:ext cx="114666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Kérébel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Paule, C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Jégo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Folie, G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Cellarier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Poyet, P Laurent, C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Bouchiat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Carlioz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spiralis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case report. Annales de Cardiologie et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diapos;Angéiologie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 57,2:127-130</a:t>
            </a:r>
            <a:b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SJ,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Celum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CL, Lee C, Thompson D,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Sumi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Fritsche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Coombs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RW.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ventilatory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persistent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myocarditis.Clin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 Dis. 1993 Apr;16(4):500-4.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195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5BC40-F002-F14C-94F7-62125503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045" y="105710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52213E-A465-3D4D-B40E-F0BDB8FB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593273"/>
            <a:ext cx="11838214" cy="42523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TRICHINOSE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Paralinique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de l’atteinte myocardique en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échocardiographie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très faible  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Sérologie 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méthode ELISA qui détecte des anticorps spécifiques (3 semaines après le début)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biopsie musculaire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à 4  semaines après l’infection) : larves enkystées de 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spiralis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B0FB07-7743-E142-8DD5-7ED740CE2566}"/>
              </a:ext>
            </a:extLst>
          </p:cNvPr>
          <p:cNvSpPr txBox="1"/>
          <p:nvPr/>
        </p:nvSpPr>
        <p:spPr>
          <a:xfrm>
            <a:off x="280333" y="6180892"/>
            <a:ext cx="1080919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Lazarevic AM,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Neskovic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Goronja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Golubovic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Bojic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et al.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incidence of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abnormali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trichinosis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prospective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62 patients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single-source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outbreak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Med 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 ; 107 : 18-23 </a:t>
            </a:r>
          </a:p>
          <a:p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Aubry P., Touze J.E. Cas cliniques en Médecine Tropicale. La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Duraulie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mars 1990, p.83.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2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0802B-9599-EA4A-86C0-6DBCED5B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36" y="133419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F08450-1AFA-C94E-BAA5-353C2311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620983"/>
            <a:ext cx="11348357" cy="4696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ÉCHINOCOCCOSE ou HYDATIDOSE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Echinococcus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granulosus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fr-S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endemique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cosmopolite,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fréquence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élevée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les pays où se pratiquent un élevage intensif de moutons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alimentaire (viande de mouton) ingérant des œufs soit indirectement en caressant pelage d’un chien parasité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Hydatidose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cardiaque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représente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moins de 2% des localisations du kyste hydatique.</a:t>
            </a:r>
            <a:endParaRPr lang="fr-SN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9A2646-7946-D741-9A53-2B908BC3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673" y="1322139"/>
            <a:ext cx="1661968" cy="10919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26F42C-12EF-334D-A1E5-B6E56E1A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106" y="4996174"/>
            <a:ext cx="1627909" cy="10793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835BDB-25D4-C045-9008-1153E3684502}"/>
              </a:ext>
            </a:extLst>
          </p:cNvPr>
          <p:cNvSpPr txBox="1"/>
          <p:nvPr/>
        </p:nvSpPr>
        <p:spPr>
          <a:xfrm>
            <a:off x="2353056" y="6300640"/>
            <a:ext cx="5961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JB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11-018-A-10 </a:t>
            </a:r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89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5680E-5C21-9D4D-9B64-37CD8C10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390" y="119565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14F57-B869-8642-A52C-8722231FD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554688"/>
            <a:ext cx="11524014" cy="45413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ÉCHINOCOCCOSE ou HYDATIDOSE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: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kyste hydatique est souvent unique et se localise dans la paroi myocardique. 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peut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être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asymptomatique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Selon son volume et sa localisation : Douleurs thoraciques, Troubles de la conduction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rupture du kyste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dramatique : une tamponnade, un choc anaphylactique, un cœur pulmonaire aigu, une mort subite.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2F634C-BFC4-F34F-B7FD-E0D6F101A055}"/>
              </a:ext>
            </a:extLst>
          </p:cNvPr>
          <p:cNvSpPr txBox="1"/>
          <p:nvPr/>
        </p:nvSpPr>
        <p:spPr>
          <a:xfrm>
            <a:off x="1842653" y="6215215"/>
            <a:ext cx="759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Ghanned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Abbou CB,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Nottin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Hourdebaigt-Larrusse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Soulie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Grivaux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L’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Hydatidose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cardiaque. 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Hôp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Paris 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 ; 59 : 1459-1463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085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8A1117-CF3A-1E48-BF6E-4C85AA614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773382"/>
            <a:ext cx="11206348" cy="37684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ÉCHINOCOCCOSE ou HYDATIDOSE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Paraclinique : </a:t>
            </a:r>
            <a:endParaRPr lang="fr-S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diagnostic est facilité par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SN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échoDoppler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cardiaque,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TDM, IRM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 tests </a:t>
            </a:r>
            <a:r>
              <a:rPr lang="fr-SN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sérologiques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confirment l’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étiologie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 taux des anticorps souvent faible)</a:t>
            </a:r>
          </a:p>
          <a:p>
            <a:pPr>
              <a:lnSpc>
                <a:spcPct val="15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par </a:t>
            </a:r>
            <a:r>
              <a:rPr lang="fr-S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examen direct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liquide hydatique (ponction du kyste 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ADF8891-521D-8649-B1C0-0AE509826A0D}"/>
              </a:ext>
            </a:extLst>
          </p:cNvPr>
          <p:cNvSpPr txBox="1">
            <a:spLocks/>
          </p:cNvSpPr>
          <p:nvPr/>
        </p:nvSpPr>
        <p:spPr>
          <a:xfrm>
            <a:off x="2231136" y="161128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726CB2-7719-E74F-BCD1-4B815DA4ED90}"/>
              </a:ext>
            </a:extLst>
          </p:cNvPr>
          <p:cNvSpPr txBox="1"/>
          <p:nvPr/>
        </p:nvSpPr>
        <p:spPr>
          <a:xfrm>
            <a:off x="872837" y="5766333"/>
            <a:ext cx="10446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SN" dirty="0"/>
          </a:p>
          <a:p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Tsigkas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Chouchoulis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Apostolakis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Kalogeropoulou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Koutsogiannis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Koumoundourou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Alexopoulos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D.Heart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echinococcus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an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incidental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life-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saving.J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Cardiothorac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 </a:t>
            </a:r>
            <a:r>
              <a:rPr lang="fr-S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fr-S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8;5:124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0B531A-38A0-D844-ACF7-C366A0FE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9" t="20780" r="22234" b="19221"/>
          <a:stretch/>
        </p:blipFill>
        <p:spPr>
          <a:xfrm>
            <a:off x="9102436" y="1468588"/>
            <a:ext cx="3089564" cy="23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3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78E80-D6CC-2642-B267-33CED2FA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983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(Spécifique)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FD54DF-9A27-5445-AB7F-D34064E4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2222546"/>
            <a:ext cx="11625942" cy="40639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PLASMODIUM FALCIPARUM 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cardiotoxicite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des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médicaments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antipaludéens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l’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anémie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chronique expliquent plus souvent la souffrance myocardique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SCHISTOSOMIASE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BILHARZIOSE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myocardite est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très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rare par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réaction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hypersensibilite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ou par vascularite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S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 MIGRANS VISCÉRALE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Toxocara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canis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cardiaque par migration de la larve dans le myocarde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851328-1149-8946-B20F-61C6F01FC156}"/>
              </a:ext>
            </a:extLst>
          </p:cNvPr>
          <p:cNvSpPr txBox="1"/>
          <p:nvPr/>
        </p:nvSpPr>
        <p:spPr>
          <a:xfrm>
            <a:off x="2382982" y="6502705"/>
            <a:ext cx="8021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Myocardites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subaiguës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JB </a:t>
            </a:r>
            <a:r>
              <a:rPr lang="fr-SN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Bouhour;MF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Heymann.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Encyclopédie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Médico-Chirurgicale</a:t>
            </a:r>
            <a:r>
              <a:rPr lang="fr-S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11-018-A-10 </a:t>
            </a:r>
            <a:endParaRPr lang="fr-S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87CE2-FEC5-D043-A613-06AD1882F17C}"/>
              </a:ext>
            </a:extLst>
          </p:cNvPr>
          <p:cNvSpPr txBox="1"/>
          <p:nvPr/>
        </p:nvSpPr>
        <p:spPr>
          <a:xfrm>
            <a:off x="2482933" y="1634836"/>
            <a:ext cx="630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 RARES 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1834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8ADF6-44AE-D14A-9FBF-0F577F56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954" y="105710"/>
            <a:ext cx="7729728" cy="1188720"/>
          </a:xfrm>
        </p:spPr>
        <p:txBody>
          <a:bodyPr>
            <a:normAutofit/>
          </a:bodyPr>
          <a:lstStyle/>
          <a:p>
            <a:r>
              <a:rPr lang="fr-FR" sz="3600" b="1" dirty="0"/>
              <a:t>THERAPEUTIQUE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5B231-BCA3-7A49-B7C8-DA21FF9F7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86393"/>
            <a:ext cx="11527972" cy="530629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NON SPECIFIQUE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cas d’instabilité hémodynamique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Vasopresseurs et inotrope positifs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Diurétiques +/- vasodilatateur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Assistance circulatoire (ECMO, IMPELLA …)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cas stabilité hémodynamique avec dysfonction Systolique VG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de l’insuffisance cardiaque chronique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 anticoagulant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 cardiaque</a:t>
            </a:r>
            <a:endParaRPr lang="fr-F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38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DAE79-3AFA-8B40-A794-6EE1818A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9562"/>
            <a:ext cx="7729728" cy="1188720"/>
          </a:xfrm>
        </p:spPr>
        <p:txBody>
          <a:bodyPr>
            <a:normAutofit/>
          </a:bodyPr>
          <a:lstStyle/>
          <a:p>
            <a:r>
              <a:rPr lang="fr-FR" sz="3600" b="1" dirty="0"/>
              <a:t>THERAPEUTIQUE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7B878A-A7A1-5145-8CF2-4245666B2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723643"/>
            <a:ext cx="11609615" cy="458439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SPECIFIQUE :</a:t>
            </a:r>
            <a:endParaRPr lang="fr-FR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AMÉRICAINE 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benznidazole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nifurtimox</a:t>
            </a:r>
            <a:endParaRPr lang="fr-S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TRYPANOSOMOSE AFRICAINE : </a:t>
            </a:r>
            <a:r>
              <a:rPr lang="fr-S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entamidine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b.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gambiense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uramine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sodique (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b. </a:t>
            </a:r>
            <a:r>
              <a:rPr lang="fr-S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rhodesiense</a:t>
            </a:r>
            <a:r>
              <a:rPr lang="fr-S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S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TOXOPLASMOSE :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pyriméthamine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seul associé au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sulfadoxine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sulfadiazine =&gt; 4 à 6 semaines dans les formes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aiguës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473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5A06B-7970-2145-9151-B83CF613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9295"/>
            <a:ext cx="7729728" cy="118872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Epidémiologie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FBF6C-F021-5F4C-A4F0-30E80B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2461675"/>
            <a:ext cx="11263746" cy="3177124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prévalence des myocardites parasitaires non connues :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Peu d’études : </a:t>
            </a:r>
            <a:r>
              <a:rPr lang="fr-FR" sz="2800" dirty="0"/>
              <a:t>très peu de biopsie en zones d’endémie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parasite causal :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Ubiquitaire ou 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Propre à une zone endémique</a:t>
            </a:r>
          </a:p>
        </p:txBody>
      </p:sp>
    </p:spTree>
    <p:extLst>
      <p:ext uri="{BB962C8B-B14F-4D97-AF65-F5344CB8AC3E}">
        <p14:creationId xmlns:p14="http://schemas.microsoft.com/office/powerpoint/2010/main" val="1072821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3723B-E517-0445-8C83-0503FC9FE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1" y="1590800"/>
            <a:ext cx="11015846" cy="4447308"/>
          </a:xfrm>
        </p:spPr>
        <p:txBody>
          <a:bodyPr/>
          <a:lstStyle/>
          <a:p>
            <a:pPr algn="ctr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SPECIFIQUE :</a:t>
            </a:r>
            <a:endParaRPr lang="fr-SN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TRICHINOSE 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Albendazole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+/- corticothérapie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HYDATIDOSE :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Exérèse des kystes hydatique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BILHARZIOSE :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praziquantel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+/- corticothérapie</a:t>
            </a:r>
            <a:endParaRPr lang="fr-S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 MIGRANS VISCÉRALE :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Albendazole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ivermectine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/- corticothérapie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2C4C9C3-C97D-3D4D-BD41-BA7883B32140}"/>
              </a:ext>
            </a:extLst>
          </p:cNvPr>
          <p:cNvSpPr txBox="1">
            <a:spLocks/>
          </p:cNvSpPr>
          <p:nvPr/>
        </p:nvSpPr>
        <p:spPr>
          <a:xfrm>
            <a:off x="2508227" y="133420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/>
              <a:t>THERAPEUTIQUE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960561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E8499-414D-2146-B152-97D07308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09" y="457200"/>
            <a:ext cx="9060873" cy="1052945"/>
          </a:xfrm>
        </p:spPr>
        <p:txBody>
          <a:bodyPr>
            <a:normAutofit/>
          </a:bodyPr>
          <a:lstStyle/>
          <a:p>
            <a:r>
              <a:rPr lang="fr-FR" sz="3600" b="1" dirty="0" err="1"/>
              <a:t>CONCLUSion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796736-3130-924A-ABFF-85651CF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2078182"/>
            <a:ext cx="10825843" cy="382385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Affection peu commune </a:t>
            </a:r>
          </a:p>
          <a:p>
            <a:pPr>
              <a:lnSpc>
                <a:spcPct val="20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émigration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tourisme international dans des zones d’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endémie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augmentent le risque de myocardites surtout avec la pandémie à SARSCOV (OMS, 2021)</a:t>
            </a:r>
          </a:p>
          <a:p>
            <a:pPr>
              <a:lnSpc>
                <a:spcPct val="20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clinique variable selon le parasite</a:t>
            </a:r>
          </a:p>
          <a:p>
            <a:pPr>
              <a:lnSpc>
                <a:spcPct val="200000"/>
              </a:lnSpc>
            </a:pP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 pronostic dans la majorité des cas</a:t>
            </a:r>
          </a:p>
        </p:txBody>
      </p:sp>
    </p:spTree>
    <p:extLst>
      <p:ext uri="{BB962C8B-B14F-4D97-AF65-F5344CB8AC3E}">
        <p14:creationId xmlns:p14="http://schemas.microsoft.com/office/powerpoint/2010/main" val="3617653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75F3A71-25EF-4F4A-8AC7-F821B8BB2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9134"/>
            <a:ext cx="12192000" cy="6888878"/>
          </a:xfrm>
        </p:spPr>
      </p:pic>
    </p:spTree>
    <p:extLst>
      <p:ext uri="{BB962C8B-B14F-4D97-AF65-F5344CB8AC3E}">
        <p14:creationId xmlns:p14="http://schemas.microsoft.com/office/powerpoint/2010/main" val="324212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DF954-ABAE-4240-9E6E-C86365CD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9060"/>
            <a:ext cx="7729728" cy="118872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Physiopathologie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0BC10FE-F548-964A-9020-D5A6289A0A07}"/>
              </a:ext>
            </a:extLst>
          </p:cNvPr>
          <p:cNvSpPr/>
          <p:nvPr/>
        </p:nvSpPr>
        <p:spPr>
          <a:xfrm>
            <a:off x="526472" y="3920833"/>
            <a:ext cx="5112327" cy="2479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directe</a:t>
            </a:r>
          </a:p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Présence parasite au niveau myocarde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5CAA137-CFD0-6B4E-A92B-131134512B72}"/>
              </a:ext>
            </a:extLst>
          </p:cNvPr>
          <p:cNvSpPr/>
          <p:nvPr/>
        </p:nvSpPr>
        <p:spPr>
          <a:xfrm>
            <a:off x="2715496" y="1510141"/>
            <a:ext cx="5514109" cy="1801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7F4A633-3C74-944A-BD52-21A1F56C9CCC}"/>
              </a:ext>
            </a:extLst>
          </p:cNvPr>
          <p:cNvSpPr/>
          <p:nvPr/>
        </p:nvSpPr>
        <p:spPr>
          <a:xfrm>
            <a:off x="5999018" y="3962392"/>
            <a:ext cx="5112327" cy="229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indirecte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immunopathologiques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réactionnels à sa présence ou secondaire à sa lyse lors du traitement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2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8142A-96A3-1B4F-94B6-4BEF7F0F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5085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(Générale)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9E28E9-0D45-5E46-8DC7-B8CD4CAA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9183"/>
            <a:ext cx="11485418" cy="1192285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fr-FR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Insuffisance cardiaque (IC)</a:t>
            </a:r>
            <a:endParaRPr lang="fr-FR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(Précédé d’un épisode pseudo-grippal)</a:t>
            </a:r>
            <a:endParaRPr lang="fr-FR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èche à quatre pointes 3">
            <a:extLst>
              <a:ext uri="{FF2B5EF4-FFF2-40B4-BE49-F238E27FC236}">
                <a16:creationId xmlns:a16="http://schemas.microsoft.com/office/drawing/2014/main" id="{5D8D0889-A3A1-8442-8BB1-73EADD5F7298}"/>
              </a:ext>
            </a:extLst>
          </p:cNvPr>
          <p:cNvSpPr/>
          <p:nvPr/>
        </p:nvSpPr>
        <p:spPr>
          <a:xfrm>
            <a:off x="4048741" y="2570810"/>
            <a:ext cx="2597728" cy="171838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E7958F-E3C0-8546-85D8-0E4EF9B83701}"/>
              </a:ext>
            </a:extLst>
          </p:cNvPr>
          <p:cNvSpPr/>
          <p:nvPr/>
        </p:nvSpPr>
        <p:spPr>
          <a:xfrm>
            <a:off x="211285" y="2693115"/>
            <a:ext cx="3381003" cy="1681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aiguë fébrile chez un adulte jeune : rare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97AC9FE-B5FC-7949-869D-E37A5990C4CB}"/>
              </a:ext>
            </a:extLst>
          </p:cNvPr>
          <p:cNvSpPr/>
          <p:nvPr/>
        </p:nvSpPr>
        <p:spPr>
          <a:xfrm>
            <a:off x="3477985" y="4374568"/>
            <a:ext cx="4425041" cy="227214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 congestive progressive (risque CMD semaines à mois)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423142-21E5-E24D-8710-A4AEA00373EF}"/>
              </a:ext>
            </a:extLst>
          </p:cNvPr>
          <p:cNvSpPr/>
          <p:nvPr/>
        </p:nvSpPr>
        <p:spPr>
          <a:xfrm>
            <a:off x="8213269" y="2693115"/>
            <a:ext cx="3897086" cy="21613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fulminante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Etat de choc cardiogénique</a:t>
            </a:r>
          </a:p>
        </p:txBody>
      </p:sp>
    </p:spTree>
    <p:extLst>
      <p:ext uri="{BB962C8B-B14F-4D97-AF65-F5344CB8AC3E}">
        <p14:creationId xmlns:p14="http://schemas.microsoft.com/office/powerpoint/2010/main" val="199179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1F87C-D729-2943-A042-1ECE4B2F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2430"/>
            <a:ext cx="7729728" cy="920039"/>
          </a:xfrm>
        </p:spPr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Echographie cardiaque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EC80CDAA-F6D2-3C4F-8F97-004B3754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43894"/>
            <a:ext cx="6095999" cy="5112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E1FA2D-2264-7140-8D1C-E8FDB647F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5225"/>
          <a:stretch/>
        </p:blipFill>
        <p:spPr>
          <a:xfrm rot="5400000">
            <a:off x="6587838" y="852056"/>
            <a:ext cx="5112323" cy="6096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21012FE-6753-2840-8C97-B453CB4C68E8}"/>
              </a:ext>
            </a:extLst>
          </p:cNvPr>
          <p:cNvSpPr txBox="1"/>
          <p:nvPr/>
        </p:nvSpPr>
        <p:spPr>
          <a:xfrm>
            <a:off x="55418" y="6458595"/>
            <a:ext cx="6040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Cardiomyopathie dilatée (CMD)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77D352-D381-184A-A4E2-B2AB4CFD6AC5}"/>
              </a:ext>
            </a:extLst>
          </p:cNvPr>
          <p:cNvSpPr txBox="1"/>
          <p:nvPr/>
        </p:nvSpPr>
        <p:spPr>
          <a:xfrm>
            <a:off x="5818905" y="6486300"/>
            <a:ext cx="6040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CMD : altération FEVG</a:t>
            </a:r>
          </a:p>
        </p:txBody>
      </p:sp>
    </p:spTree>
    <p:extLst>
      <p:ext uri="{BB962C8B-B14F-4D97-AF65-F5344CB8AC3E}">
        <p14:creationId xmlns:p14="http://schemas.microsoft.com/office/powerpoint/2010/main" val="181654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DF509-8A0D-DC47-9530-93AEB348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95"/>
            <a:ext cx="7729728" cy="819388"/>
          </a:xfrm>
        </p:spPr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IRM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54018D2-B5C6-6644-9B69-8F3E35462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06" y="1183595"/>
            <a:ext cx="5773724" cy="5253000"/>
          </a:xfrm>
          <a:prstGeom prst="rect">
            <a:avLst/>
          </a:prstGeom>
        </p:spPr>
      </p:pic>
      <p:pic>
        <p:nvPicPr>
          <p:cNvPr id="5" name="Picture 1" descr="page24image29309824">
            <a:extLst>
              <a:ext uri="{FF2B5EF4-FFF2-40B4-BE49-F238E27FC236}">
                <a16:creationId xmlns:a16="http://schemas.microsoft.com/office/drawing/2014/main" id="{744C0B5D-F3EA-CB44-84CB-1F55758F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545" r="46945" b="53704"/>
          <a:stretch/>
        </p:blipFill>
        <p:spPr bwMode="auto">
          <a:xfrm>
            <a:off x="5848176" y="1183595"/>
            <a:ext cx="6298518" cy="53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9FF92F-2334-274D-8845-9544CDDF1A3C}"/>
              </a:ext>
            </a:extLst>
          </p:cNvPr>
          <p:cNvSpPr/>
          <p:nvPr/>
        </p:nvSpPr>
        <p:spPr>
          <a:xfrm>
            <a:off x="45306" y="6436595"/>
            <a:ext cx="6298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Sequence</a:t>
            </a:r>
            <a:r>
              <a:rPr lang="fr-FR" dirty="0"/>
              <a:t> T2 : </a:t>
            </a:r>
            <a:r>
              <a:rPr lang="fr-FR" dirty="0" err="1"/>
              <a:t>hypersignal</a:t>
            </a:r>
            <a:r>
              <a:rPr lang="fr-FR" dirty="0"/>
              <a:t> </a:t>
            </a:r>
            <a:r>
              <a:rPr lang="fr-FR" dirty="0" err="1"/>
              <a:t>myocadite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oedeme</a:t>
            </a:r>
            <a:r>
              <a:rPr lang="fr-FR" dirty="0">
                <a:sym typeface="Wingdings" pitchFamily="2" charset="2"/>
              </a:rPr>
              <a:t>/ inflammation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55CDE-01EC-CF40-A5F8-7792A6E0FD53}"/>
              </a:ext>
            </a:extLst>
          </p:cNvPr>
          <p:cNvSpPr/>
          <p:nvPr/>
        </p:nvSpPr>
        <p:spPr>
          <a:xfrm>
            <a:off x="6068161" y="6478155"/>
            <a:ext cx="607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Wingdings" pitchFamily="2" charset="2"/>
              </a:rPr>
              <a:t>Rehaussement tardif  prise de contraste en sous </a:t>
            </a:r>
            <a:r>
              <a:rPr lang="fr-FR" dirty="0" err="1">
                <a:sym typeface="Wingdings" pitchFamily="2" charset="2"/>
              </a:rPr>
              <a:t>epicardique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47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14B0A-A358-5C47-9231-BD78FD1F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6868"/>
            <a:ext cx="7729728" cy="118872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CLINIQUE (Générale)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FE78E6-459B-2B4B-BFC7-AA043606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7152"/>
            <a:ext cx="6400800" cy="39169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Périmyocardite</a:t>
            </a:r>
            <a:endParaRPr lang="fr-F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 Pseudo infarctus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Symptomatologie d’une péricardite aiguë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Douleur constrictive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ECG : troubles de la repolarisation simulant un IDM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E04D606-DEFA-2348-9B71-DE41C59A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85374"/>
            <a:ext cx="5791199" cy="41428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8F946F-86D4-194A-B723-AC7E6F8396AD}"/>
              </a:ext>
            </a:extLst>
          </p:cNvPr>
          <p:cNvSpPr txBox="1"/>
          <p:nvPr/>
        </p:nvSpPr>
        <p:spPr>
          <a:xfrm>
            <a:off x="1579418" y="599165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INTÉRÊT DE FAIRE LA CORONAROGRAPHIE</a:t>
            </a:r>
          </a:p>
        </p:txBody>
      </p:sp>
    </p:spTree>
    <p:extLst>
      <p:ext uri="{BB962C8B-B14F-4D97-AF65-F5344CB8AC3E}">
        <p14:creationId xmlns:p14="http://schemas.microsoft.com/office/powerpoint/2010/main" val="2690201981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{A4F66F95-B30C-334B-8B33-08B07148C5C7}tf10001120</Template>
  <TotalTime>3649</TotalTime>
  <Words>2861</Words>
  <Application>Microsoft Macintosh PowerPoint</Application>
  <PresentationFormat>Grand écran</PresentationFormat>
  <Paragraphs>307</Paragraphs>
  <Slides>42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Gill Sans MT</vt:lpstr>
      <vt:lpstr>Times New Roman</vt:lpstr>
      <vt:lpstr>Wingdings</vt:lpstr>
      <vt:lpstr>Colis</vt:lpstr>
      <vt:lpstr>Présentation PowerPoint</vt:lpstr>
      <vt:lpstr>Présentation PowerPoint</vt:lpstr>
      <vt:lpstr>INTRODUCTION</vt:lpstr>
      <vt:lpstr>Epidémiologie</vt:lpstr>
      <vt:lpstr>Physiopathologie</vt:lpstr>
      <vt:lpstr>PRESENTATION CLINIQUE (Générale)</vt:lpstr>
      <vt:lpstr>Echographie cardiaque</vt:lpstr>
      <vt:lpstr>IRM</vt:lpstr>
      <vt:lpstr>PRESENTATION CLINIQUE (Générale)</vt:lpstr>
      <vt:lpstr>PRESENTATION CLINIQUE (Générale)</vt:lpstr>
      <vt:lpstr>PRESENTATION CLINIQUE (Générale)</vt:lpstr>
      <vt:lpstr>PRESENTATION CLINIQUE (Spécifique)</vt:lpstr>
      <vt:lpstr>PRESENTATION CLINIQUE (Spécifique)</vt:lpstr>
      <vt:lpstr>Présentation PowerPoint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PRESENTATION CLINIQUE (Spécifique)</vt:lpstr>
      <vt:lpstr>Présentation PowerPoint</vt:lpstr>
      <vt:lpstr>PRESENTATION CLINIQUE (Spécifique)</vt:lpstr>
      <vt:lpstr>THERAPEUTIQUE</vt:lpstr>
      <vt:lpstr>THERAPEUTIQUE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77</cp:revision>
  <dcterms:created xsi:type="dcterms:W3CDTF">2021-10-01T17:02:08Z</dcterms:created>
  <dcterms:modified xsi:type="dcterms:W3CDTF">2021-10-29T10:05:09Z</dcterms:modified>
</cp:coreProperties>
</file>